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8" r:id="rId6"/>
    <p:sldId id="261" r:id="rId7"/>
    <p:sldId id="260" r:id="rId8"/>
    <p:sldId id="271" r:id="rId9"/>
    <p:sldId id="277" r:id="rId10"/>
    <p:sldId id="276" r:id="rId11"/>
    <p:sldId id="275" r:id="rId12"/>
    <p:sldId id="262" r:id="rId13"/>
    <p:sldId id="274" r:id="rId14"/>
    <p:sldId id="273" r:id="rId15"/>
    <p:sldId id="264" r:id="rId16"/>
    <p:sldId id="265" r:id="rId17"/>
    <p:sldId id="266" r:id="rId18"/>
    <p:sldId id="269" r:id="rId19"/>
  </p:sldIdLst>
  <p:sldSz cx="14630400" cy="8229600"/>
  <p:notesSz cx="8229600" cy="14630400"/>
  <p:embeddedFontLst>
    <p:embeddedFont>
      <p:font typeface="Bit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508A9-90F4-4BF5-9DE3-F7902F4AD46C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9C553-6ED7-48C6-902D-C88351968A82}">
      <dgm:prSet custT="1"/>
      <dgm:spPr/>
      <dgm:t>
        <a:bodyPr/>
        <a:lstStyle/>
        <a:p>
          <a:r>
            <a:rPr lang="en-US" sz="1600" b="1" i="0" dirty="0"/>
            <a:t>Its simplified</a:t>
          </a:r>
          <a:endParaRPr lang="en-US" sz="1600" b="1" dirty="0"/>
        </a:p>
      </dgm:t>
    </dgm:pt>
    <dgm:pt modelId="{B5468743-FF24-4FEF-AF6C-27C9B66CE814}" type="parTrans" cxnId="{F7BB7766-1F9A-40D5-9469-A3CEF959E787}">
      <dgm:prSet/>
      <dgm:spPr/>
      <dgm:t>
        <a:bodyPr/>
        <a:lstStyle/>
        <a:p>
          <a:endParaRPr lang="en-US" sz="2000" b="1"/>
        </a:p>
      </dgm:t>
    </dgm:pt>
    <dgm:pt modelId="{5CC05E6D-36D5-46DA-A3EA-5CB3303036EA}" type="sibTrans" cxnId="{F7BB7766-1F9A-40D5-9469-A3CEF959E787}">
      <dgm:prSet/>
      <dgm:spPr/>
      <dgm:t>
        <a:bodyPr/>
        <a:lstStyle/>
        <a:p>
          <a:endParaRPr lang="en-US" sz="2000" b="1"/>
        </a:p>
      </dgm:t>
    </dgm:pt>
    <dgm:pt modelId="{80F8B1A6-E99E-470A-9E52-942E00072034}">
      <dgm:prSet custT="1"/>
      <dgm:spPr/>
      <dgm:t>
        <a:bodyPr/>
        <a:lstStyle/>
        <a:p>
          <a:r>
            <a:rPr lang="en-US" sz="1600" b="1" i="0" dirty="0"/>
            <a:t>Business-friendly design that offers faster query performance</a:t>
          </a:r>
          <a:endParaRPr lang="en-US" sz="1600" b="1" dirty="0"/>
        </a:p>
      </dgm:t>
    </dgm:pt>
    <dgm:pt modelId="{D5CDECC7-37CD-4228-A1E5-E77033DA0937}" type="parTrans" cxnId="{33F2208E-D47C-4D50-BF6D-84EF102DDE52}">
      <dgm:prSet/>
      <dgm:spPr/>
      <dgm:t>
        <a:bodyPr/>
        <a:lstStyle/>
        <a:p>
          <a:endParaRPr lang="en-US" sz="2000" b="1"/>
        </a:p>
      </dgm:t>
    </dgm:pt>
    <dgm:pt modelId="{9B8C0B27-B613-4C81-BA6A-9986E172C203}" type="sibTrans" cxnId="{33F2208E-D47C-4D50-BF6D-84EF102DDE52}">
      <dgm:prSet/>
      <dgm:spPr/>
      <dgm:t>
        <a:bodyPr/>
        <a:lstStyle/>
        <a:p>
          <a:endParaRPr lang="en-US" sz="2000" b="1"/>
        </a:p>
      </dgm:t>
    </dgm:pt>
    <dgm:pt modelId="{2D3568C4-555F-4FCE-879A-A35E9E53F7DB}">
      <dgm:prSet custT="1"/>
      <dgm:spPr/>
      <dgm:t>
        <a:bodyPr/>
        <a:lstStyle/>
        <a:p>
          <a:r>
            <a:rPr lang="en-US" sz="1600" b="1" i="0" dirty="0"/>
            <a:t>Making it ideal for business intelligence (BI) tools and reporting systems</a:t>
          </a:r>
          <a:endParaRPr lang="en-US" sz="1600" b="1" dirty="0"/>
        </a:p>
      </dgm:t>
    </dgm:pt>
    <dgm:pt modelId="{4F347326-6A17-41B3-8086-9AEC8E421500}" type="parTrans" cxnId="{122D11D4-B573-409C-AE83-C6DBB0F7C36A}">
      <dgm:prSet/>
      <dgm:spPr/>
      <dgm:t>
        <a:bodyPr/>
        <a:lstStyle/>
        <a:p>
          <a:endParaRPr lang="en-US" sz="2000" b="1"/>
        </a:p>
      </dgm:t>
    </dgm:pt>
    <dgm:pt modelId="{36919704-A9D6-4A02-B687-0EE10F37AFD9}" type="sibTrans" cxnId="{122D11D4-B573-409C-AE83-C6DBB0F7C36A}">
      <dgm:prSet/>
      <dgm:spPr/>
      <dgm:t>
        <a:bodyPr/>
        <a:lstStyle/>
        <a:p>
          <a:endParaRPr lang="en-US" sz="2000" b="1"/>
        </a:p>
      </dgm:t>
    </dgm:pt>
    <dgm:pt modelId="{33147B3D-8A78-40C6-92C0-56F824737073}">
      <dgm:prSet custT="1"/>
      <dgm:spPr/>
      <dgm:t>
        <a:bodyPr/>
        <a:lstStyle/>
        <a:p>
          <a:pPr>
            <a:buNone/>
          </a:pPr>
          <a:r>
            <a:rPr lang="en-US" sz="16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It supports multi-dimensional analysis → for example, analyzing sales by product, customer, or region.</a:t>
          </a:r>
        </a:p>
      </dgm:t>
    </dgm:pt>
    <dgm:pt modelId="{2E151E4F-8694-45E2-9BD7-22DF35FF3890}" type="parTrans" cxnId="{D92F1550-6BC7-452B-B6B6-09134B671A83}">
      <dgm:prSet/>
      <dgm:spPr/>
      <dgm:t>
        <a:bodyPr/>
        <a:lstStyle/>
        <a:p>
          <a:endParaRPr lang="en-US"/>
        </a:p>
      </dgm:t>
    </dgm:pt>
    <dgm:pt modelId="{D4F47896-F2B5-4428-9623-2CE32DE432DF}" type="sibTrans" cxnId="{D92F1550-6BC7-452B-B6B6-09134B671A83}">
      <dgm:prSet/>
      <dgm:spPr/>
      <dgm:t>
        <a:bodyPr/>
        <a:lstStyle/>
        <a:p>
          <a:endParaRPr lang="en-US"/>
        </a:p>
      </dgm:t>
    </dgm:pt>
    <dgm:pt modelId="{D5BD9766-722A-477E-BAE6-D4486321CF7B}" type="pres">
      <dgm:prSet presAssocID="{98E508A9-90F4-4BF5-9DE3-F7902F4AD46C}" presName="Name0" presStyleCnt="0">
        <dgm:presLayoutVars>
          <dgm:dir/>
        </dgm:presLayoutVars>
      </dgm:prSet>
      <dgm:spPr/>
    </dgm:pt>
    <dgm:pt modelId="{2697D0AD-4A30-40E8-8307-F20FE8525A7A}" type="pres">
      <dgm:prSet presAssocID="{4E29C553-6ED7-48C6-902D-C88351968A82}" presName="noChildren" presStyleCnt="0"/>
      <dgm:spPr/>
    </dgm:pt>
    <dgm:pt modelId="{7DCA886F-EE88-45E9-B364-9C5829B24EF9}" type="pres">
      <dgm:prSet presAssocID="{4E29C553-6ED7-48C6-902D-C88351968A82}" presName="gap" presStyleCnt="0"/>
      <dgm:spPr/>
    </dgm:pt>
    <dgm:pt modelId="{2BB31A62-CF57-408A-B3BF-C6E5FE6BDDF4}" type="pres">
      <dgm:prSet presAssocID="{4E29C553-6ED7-48C6-902D-C88351968A82}" presName="medCircle2" presStyleLbl="vennNode1" presStyleIdx="0" presStyleCnt="4"/>
      <dgm:spPr/>
    </dgm:pt>
    <dgm:pt modelId="{502D076D-C724-40CD-9EA0-4BFAE8BD2B80}" type="pres">
      <dgm:prSet presAssocID="{4E29C553-6ED7-48C6-902D-C88351968A82}" presName="txLvlOnly1" presStyleLbl="revTx" presStyleIdx="0" presStyleCnt="4"/>
      <dgm:spPr/>
    </dgm:pt>
    <dgm:pt modelId="{75FEF5DC-0E16-4A23-9583-94F21DE2DB17}" type="pres">
      <dgm:prSet presAssocID="{80F8B1A6-E99E-470A-9E52-942E00072034}" presName="noChildren" presStyleCnt="0"/>
      <dgm:spPr/>
    </dgm:pt>
    <dgm:pt modelId="{6E885B1F-D64C-4D44-B41F-4FCD1EDBB1E6}" type="pres">
      <dgm:prSet presAssocID="{80F8B1A6-E99E-470A-9E52-942E00072034}" presName="gap" presStyleCnt="0"/>
      <dgm:spPr/>
    </dgm:pt>
    <dgm:pt modelId="{848545F9-0179-41E8-B5A7-64F045B155EB}" type="pres">
      <dgm:prSet presAssocID="{80F8B1A6-E99E-470A-9E52-942E00072034}" presName="medCircle2" presStyleLbl="vennNode1" presStyleIdx="1" presStyleCnt="4"/>
      <dgm:spPr/>
    </dgm:pt>
    <dgm:pt modelId="{9618A413-AC78-41FF-81BB-0B5AD541654F}" type="pres">
      <dgm:prSet presAssocID="{80F8B1A6-E99E-470A-9E52-942E00072034}" presName="txLvlOnly1" presStyleLbl="revTx" presStyleIdx="1" presStyleCnt="4"/>
      <dgm:spPr/>
    </dgm:pt>
    <dgm:pt modelId="{85C95E84-997D-436A-8A22-76B01ED014CF}" type="pres">
      <dgm:prSet presAssocID="{2D3568C4-555F-4FCE-879A-A35E9E53F7DB}" presName="noChildren" presStyleCnt="0"/>
      <dgm:spPr/>
    </dgm:pt>
    <dgm:pt modelId="{84A5260D-9B7D-4AF9-9F2A-36F33491F943}" type="pres">
      <dgm:prSet presAssocID="{2D3568C4-555F-4FCE-879A-A35E9E53F7DB}" presName="gap" presStyleCnt="0"/>
      <dgm:spPr/>
    </dgm:pt>
    <dgm:pt modelId="{AF8E14AF-6788-4D45-B38F-3904F8AFE8F7}" type="pres">
      <dgm:prSet presAssocID="{2D3568C4-555F-4FCE-879A-A35E9E53F7DB}" presName="medCircle2" presStyleLbl="vennNode1" presStyleIdx="2" presStyleCnt="4"/>
      <dgm:spPr/>
    </dgm:pt>
    <dgm:pt modelId="{1B602A6E-9412-4AD7-B35E-1AD93212FF19}" type="pres">
      <dgm:prSet presAssocID="{2D3568C4-555F-4FCE-879A-A35E9E53F7DB}" presName="txLvlOnly1" presStyleLbl="revTx" presStyleIdx="2" presStyleCnt="4"/>
      <dgm:spPr/>
    </dgm:pt>
    <dgm:pt modelId="{AE873961-4207-4614-BEE0-A30FABEB6409}" type="pres">
      <dgm:prSet presAssocID="{33147B3D-8A78-40C6-92C0-56F824737073}" presName="noChildren" presStyleCnt="0"/>
      <dgm:spPr/>
    </dgm:pt>
    <dgm:pt modelId="{CAE5E220-8AA8-4AF3-965E-930F53940D05}" type="pres">
      <dgm:prSet presAssocID="{33147B3D-8A78-40C6-92C0-56F824737073}" presName="gap" presStyleCnt="0"/>
      <dgm:spPr/>
    </dgm:pt>
    <dgm:pt modelId="{CF977A9C-81AC-4CB7-9C03-C9AE0A00C5A5}" type="pres">
      <dgm:prSet presAssocID="{33147B3D-8A78-40C6-92C0-56F824737073}" presName="medCircle2" presStyleLbl="vennNode1" presStyleIdx="3" presStyleCnt="4"/>
      <dgm:spPr/>
    </dgm:pt>
    <dgm:pt modelId="{C742FA76-CFC2-486A-BFC4-88512E655D8E}" type="pres">
      <dgm:prSet presAssocID="{33147B3D-8A78-40C6-92C0-56F824737073}" presName="txLvlOnly1" presStyleLbl="revTx" presStyleIdx="3" presStyleCnt="4"/>
      <dgm:spPr/>
    </dgm:pt>
  </dgm:ptLst>
  <dgm:cxnLst>
    <dgm:cxn modelId="{731A3364-63B2-4DF7-B298-30ABC2E8A224}" type="presOf" srcId="{98E508A9-90F4-4BF5-9DE3-F7902F4AD46C}" destId="{D5BD9766-722A-477E-BAE6-D4486321CF7B}" srcOrd="0" destOrd="0" presId="urn:microsoft.com/office/officeart/2008/layout/VerticalCircleList"/>
    <dgm:cxn modelId="{F7BB7766-1F9A-40D5-9469-A3CEF959E787}" srcId="{98E508A9-90F4-4BF5-9DE3-F7902F4AD46C}" destId="{4E29C553-6ED7-48C6-902D-C88351968A82}" srcOrd="0" destOrd="0" parTransId="{B5468743-FF24-4FEF-AF6C-27C9B66CE814}" sibTransId="{5CC05E6D-36D5-46DA-A3EA-5CB3303036EA}"/>
    <dgm:cxn modelId="{D92F1550-6BC7-452B-B6B6-09134B671A83}" srcId="{98E508A9-90F4-4BF5-9DE3-F7902F4AD46C}" destId="{33147B3D-8A78-40C6-92C0-56F824737073}" srcOrd="3" destOrd="0" parTransId="{2E151E4F-8694-45E2-9BD7-22DF35FF3890}" sibTransId="{D4F47896-F2B5-4428-9623-2CE32DE432DF}"/>
    <dgm:cxn modelId="{33F2208E-D47C-4D50-BF6D-84EF102DDE52}" srcId="{98E508A9-90F4-4BF5-9DE3-F7902F4AD46C}" destId="{80F8B1A6-E99E-470A-9E52-942E00072034}" srcOrd="1" destOrd="0" parTransId="{D5CDECC7-37CD-4228-A1E5-E77033DA0937}" sibTransId="{9B8C0B27-B613-4C81-BA6A-9986E172C203}"/>
    <dgm:cxn modelId="{6B88BB8E-45BE-4D0E-BB74-69CA78C1EDEA}" type="presOf" srcId="{80F8B1A6-E99E-470A-9E52-942E00072034}" destId="{9618A413-AC78-41FF-81BB-0B5AD541654F}" srcOrd="0" destOrd="0" presId="urn:microsoft.com/office/officeart/2008/layout/VerticalCircleList"/>
    <dgm:cxn modelId="{F257AEC4-55FC-43DB-AD8F-CD8054CDB15C}" type="presOf" srcId="{4E29C553-6ED7-48C6-902D-C88351968A82}" destId="{502D076D-C724-40CD-9EA0-4BFAE8BD2B80}" srcOrd="0" destOrd="0" presId="urn:microsoft.com/office/officeart/2008/layout/VerticalCircleList"/>
    <dgm:cxn modelId="{122D11D4-B573-409C-AE83-C6DBB0F7C36A}" srcId="{98E508A9-90F4-4BF5-9DE3-F7902F4AD46C}" destId="{2D3568C4-555F-4FCE-879A-A35E9E53F7DB}" srcOrd="2" destOrd="0" parTransId="{4F347326-6A17-41B3-8086-9AEC8E421500}" sibTransId="{36919704-A9D6-4A02-B687-0EE10F37AFD9}"/>
    <dgm:cxn modelId="{C3E5BCED-9A12-4EDA-AE87-D24A39AFB6D7}" type="presOf" srcId="{2D3568C4-555F-4FCE-879A-A35E9E53F7DB}" destId="{1B602A6E-9412-4AD7-B35E-1AD93212FF19}" srcOrd="0" destOrd="0" presId="urn:microsoft.com/office/officeart/2008/layout/VerticalCircleList"/>
    <dgm:cxn modelId="{4D5006F5-DFDC-458A-9E1F-DF06009FE20C}" type="presOf" srcId="{33147B3D-8A78-40C6-92C0-56F824737073}" destId="{C742FA76-CFC2-486A-BFC4-88512E655D8E}" srcOrd="0" destOrd="0" presId="urn:microsoft.com/office/officeart/2008/layout/VerticalCircleList"/>
    <dgm:cxn modelId="{66FC509C-AD19-4903-874B-DD87CB52B110}" type="presParOf" srcId="{D5BD9766-722A-477E-BAE6-D4486321CF7B}" destId="{2697D0AD-4A30-40E8-8307-F20FE8525A7A}" srcOrd="0" destOrd="0" presId="urn:microsoft.com/office/officeart/2008/layout/VerticalCircleList"/>
    <dgm:cxn modelId="{07AD0EAB-A442-4F92-8BF0-A09A0345AE8F}" type="presParOf" srcId="{2697D0AD-4A30-40E8-8307-F20FE8525A7A}" destId="{7DCA886F-EE88-45E9-B364-9C5829B24EF9}" srcOrd="0" destOrd="0" presId="urn:microsoft.com/office/officeart/2008/layout/VerticalCircleList"/>
    <dgm:cxn modelId="{28ED5BF4-937C-4BDB-8B25-0C9193E80BA1}" type="presParOf" srcId="{2697D0AD-4A30-40E8-8307-F20FE8525A7A}" destId="{2BB31A62-CF57-408A-B3BF-C6E5FE6BDDF4}" srcOrd="1" destOrd="0" presId="urn:microsoft.com/office/officeart/2008/layout/VerticalCircleList"/>
    <dgm:cxn modelId="{D05742E7-ED6E-468D-9694-70F465B60EF7}" type="presParOf" srcId="{2697D0AD-4A30-40E8-8307-F20FE8525A7A}" destId="{502D076D-C724-40CD-9EA0-4BFAE8BD2B80}" srcOrd="2" destOrd="0" presId="urn:microsoft.com/office/officeart/2008/layout/VerticalCircleList"/>
    <dgm:cxn modelId="{1711C188-1B7C-4DF2-BC60-E80513EF74EF}" type="presParOf" srcId="{D5BD9766-722A-477E-BAE6-D4486321CF7B}" destId="{75FEF5DC-0E16-4A23-9583-94F21DE2DB17}" srcOrd="1" destOrd="0" presId="urn:microsoft.com/office/officeart/2008/layout/VerticalCircleList"/>
    <dgm:cxn modelId="{60487614-522A-4078-B1A0-E05CB2CDD08D}" type="presParOf" srcId="{75FEF5DC-0E16-4A23-9583-94F21DE2DB17}" destId="{6E885B1F-D64C-4D44-B41F-4FCD1EDBB1E6}" srcOrd="0" destOrd="0" presId="urn:microsoft.com/office/officeart/2008/layout/VerticalCircleList"/>
    <dgm:cxn modelId="{29B23F3F-2282-402D-BADC-81E3424DC2FC}" type="presParOf" srcId="{75FEF5DC-0E16-4A23-9583-94F21DE2DB17}" destId="{848545F9-0179-41E8-B5A7-64F045B155EB}" srcOrd="1" destOrd="0" presId="urn:microsoft.com/office/officeart/2008/layout/VerticalCircleList"/>
    <dgm:cxn modelId="{EE4944EF-06DF-4C83-9DD5-4548D1EFD6D5}" type="presParOf" srcId="{75FEF5DC-0E16-4A23-9583-94F21DE2DB17}" destId="{9618A413-AC78-41FF-81BB-0B5AD541654F}" srcOrd="2" destOrd="0" presId="urn:microsoft.com/office/officeart/2008/layout/VerticalCircleList"/>
    <dgm:cxn modelId="{871465B6-6896-4325-9559-6753BEB1FD84}" type="presParOf" srcId="{D5BD9766-722A-477E-BAE6-D4486321CF7B}" destId="{85C95E84-997D-436A-8A22-76B01ED014CF}" srcOrd="2" destOrd="0" presId="urn:microsoft.com/office/officeart/2008/layout/VerticalCircleList"/>
    <dgm:cxn modelId="{4F20B9D4-C2A6-4A9A-AA74-49E6422860A0}" type="presParOf" srcId="{85C95E84-997D-436A-8A22-76B01ED014CF}" destId="{84A5260D-9B7D-4AF9-9F2A-36F33491F943}" srcOrd="0" destOrd="0" presId="urn:microsoft.com/office/officeart/2008/layout/VerticalCircleList"/>
    <dgm:cxn modelId="{C35F3E28-1129-43CE-8943-F6630B033C28}" type="presParOf" srcId="{85C95E84-997D-436A-8A22-76B01ED014CF}" destId="{AF8E14AF-6788-4D45-B38F-3904F8AFE8F7}" srcOrd="1" destOrd="0" presId="urn:microsoft.com/office/officeart/2008/layout/VerticalCircleList"/>
    <dgm:cxn modelId="{9DED7EDB-8131-413D-92B3-0154B2493409}" type="presParOf" srcId="{85C95E84-997D-436A-8A22-76B01ED014CF}" destId="{1B602A6E-9412-4AD7-B35E-1AD93212FF19}" srcOrd="2" destOrd="0" presId="urn:microsoft.com/office/officeart/2008/layout/VerticalCircleList"/>
    <dgm:cxn modelId="{06BA43ED-F68C-43CF-BBC7-1187BE11BA16}" type="presParOf" srcId="{D5BD9766-722A-477E-BAE6-D4486321CF7B}" destId="{AE873961-4207-4614-BEE0-A30FABEB6409}" srcOrd="3" destOrd="0" presId="urn:microsoft.com/office/officeart/2008/layout/VerticalCircleList"/>
    <dgm:cxn modelId="{F259AB5A-A54C-4728-85CA-BCDADC84BE5A}" type="presParOf" srcId="{AE873961-4207-4614-BEE0-A30FABEB6409}" destId="{CAE5E220-8AA8-4AF3-965E-930F53940D05}" srcOrd="0" destOrd="0" presId="urn:microsoft.com/office/officeart/2008/layout/VerticalCircleList"/>
    <dgm:cxn modelId="{BE53B2D7-B78F-42BC-908F-49FDEBD64BB3}" type="presParOf" srcId="{AE873961-4207-4614-BEE0-A30FABEB6409}" destId="{CF977A9C-81AC-4CB7-9C03-C9AE0A00C5A5}" srcOrd="1" destOrd="0" presId="urn:microsoft.com/office/officeart/2008/layout/VerticalCircleList"/>
    <dgm:cxn modelId="{9DA56B2C-1DB7-4123-8CF9-9E6C39881476}" type="presParOf" srcId="{AE873961-4207-4614-BEE0-A30FABEB6409}" destId="{C742FA76-CFC2-486A-BFC4-88512E655D8E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31A62-CF57-408A-B3BF-C6E5FE6BDDF4}">
      <dsp:nvSpPr>
        <dsp:cNvPr id="0" name=""/>
        <dsp:cNvSpPr/>
      </dsp:nvSpPr>
      <dsp:spPr>
        <a:xfrm>
          <a:off x="1569558" y="276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2D076D-C724-40CD-9EA0-4BFAE8BD2B80}">
      <dsp:nvSpPr>
        <dsp:cNvPr id="0" name=""/>
        <dsp:cNvSpPr/>
      </dsp:nvSpPr>
      <dsp:spPr>
        <a:xfrm>
          <a:off x="2068248" y="276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Its simplified</a:t>
          </a:r>
          <a:endParaRPr lang="en-US" sz="1600" b="1" kern="1200" dirty="0"/>
        </a:p>
      </dsp:txBody>
      <dsp:txXfrm>
        <a:off x="2068248" y="2768"/>
        <a:ext cx="5321386" cy="997379"/>
      </dsp:txXfrm>
    </dsp:sp>
    <dsp:sp modelId="{848545F9-0179-41E8-B5A7-64F045B155EB}">
      <dsp:nvSpPr>
        <dsp:cNvPr id="0" name=""/>
        <dsp:cNvSpPr/>
      </dsp:nvSpPr>
      <dsp:spPr>
        <a:xfrm>
          <a:off x="1569558" y="100014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618A413-AC78-41FF-81BB-0B5AD541654F}">
      <dsp:nvSpPr>
        <dsp:cNvPr id="0" name=""/>
        <dsp:cNvSpPr/>
      </dsp:nvSpPr>
      <dsp:spPr>
        <a:xfrm>
          <a:off x="2068248" y="100014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Business-friendly design that offers faster query performance</a:t>
          </a:r>
          <a:endParaRPr lang="en-US" sz="1600" b="1" kern="1200" dirty="0"/>
        </a:p>
      </dsp:txBody>
      <dsp:txXfrm>
        <a:off x="2068248" y="1000148"/>
        <a:ext cx="5321386" cy="997379"/>
      </dsp:txXfrm>
    </dsp:sp>
    <dsp:sp modelId="{AF8E14AF-6788-4D45-B38F-3904F8AFE8F7}">
      <dsp:nvSpPr>
        <dsp:cNvPr id="0" name=""/>
        <dsp:cNvSpPr/>
      </dsp:nvSpPr>
      <dsp:spPr>
        <a:xfrm>
          <a:off x="1569558" y="199752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B602A6E-9412-4AD7-B35E-1AD93212FF19}">
      <dsp:nvSpPr>
        <dsp:cNvPr id="0" name=""/>
        <dsp:cNvSpPr/>
      </dsp:nvSpPr>
      <dsp:spPr>
        <a:xfrm>
          <a:off x="2068248" y="199752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Making it ideal for business intelligence (BI) tools and reporting systems</a:t>
          </a:r>
          <a:endParaRPr lang="en-US" sz="1600" b="1" kern="1200" dirty="0"/>
        </a:p>
      </dsp:txBody>
      <dsp:txXfrm>
        <a:off x="2068248" y="1997528"/>
        <a:ext cx="5321386" cy="997379"/>
      </dsp:txXfrm>
    </dsp:sp>
    <dsp:sp modelId="{CF977A9C-81AC-4CB7-9C03-C9AE0A00C5A5}">
      <dsp:nvSpPr>
        <dsp:cNvPr id="0" name=""/>
        <dsp:cNvSpPr/>
      </dsp:nvSpPr>
      <dsp:spPr>
        <a:xfrm>
          <a:off x="1569558" y="299490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42FA76-CFC2-486A-BFC4-88512E655D8E}">
      <dsp:nvSpPr>
        <dsp:cNvPr id="0" name=""/>
        <dsp:cNvSpPr/>
      </dsp:nvSpPr>
      <dsp:spPr>
        <a:xfrm>
          <a:off x="2068248" y="299490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It supports multi-dimensional analysis → for example, analyzing sales by product, customer, or region.</a:t>
          </a:r>
        </a:p>
      </dsp:txBody>
      <dsp:txXfrm>
        <a:off x="2068248" y="2994908"/>
        <a:ext cx="5321386" cy="997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7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A0EB-2CB9-AE80-E2AD-9065CF5CA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1B42E-DDFD-62C6-64FC-B24F8F822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F5D14-0351-C428-A41A-C8F3AF0D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B67D6-C8EB-4C06-A6C4-470529B8D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2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8" y="6075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Outfit Bold" pitchFamily="34" charset="0"/>
                <a:ea typeface="Outfit Bold" pitchFamily="34" charset="-122"/>
                <a:cs typeface="+mj-cs"/>
              </a:rPr>
              <a:t>Northwind Traders Data Warehouse Project</a:t>
            </a:r>
            <a:endParaRPr lang="en-US" sz="4450" dirty="0">
              <a:cs typeface="+mj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57600"/>
            <a:ext cx="7556421" cy="159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endParaRPr lang="en-US" sz="6150" dirty="0">
              <a:cs typeface="+mj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25688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itchFamily="34" charset="0"/>
                <a:ea typeface="Bitter" pitchFamily="34" charset="-122"/>
                <a:cs typeface="+mj-cs"/>
              </a:rPr>
              <a:t>Transforming specialty food import/export operations through comprehensive data warehouse implementation and business intelligence solutions.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600" dirty="0">
                <a:latin typeface="Bitter" pitchFamily="34" charset="0"/>
                <a:cs typeface="+mj-cs"/>
              </a:rPr>
              <a:t>This Project Made by 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600" dirty="0">
              <a:latin typeface="Bitter" pitchFamily="34" charset="0"/>
              <a:cs typeface="+mj-cs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latin typeface="Bitter" pitchFamily="34" charset="0"/>
              </a:rPr>
              <a:t>B</a:t>
            </a:r>
            <a:endParaRPr lang="en-US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</p:txBody>
      </p:sp>
      <p:pic>
        <p:nvPicPr>
          <p:cNvPr id="7" name="Picture 6" descr="A warehouse with shelves and text&#10;&#10;AI-generated content may be incorrect.">
            <a:extLst>
              <a:ext uri="{FF2B5EF4-FFF2-40B4-BE49-F238E27FC236}">
                <a16:creationId xmlns:a16="http://schemas.microsoft.com/office/drawing/2014/main" id="{9ADDC854-6797-025C-2614-D0FBE14F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0"/>
            <a:ext cx="14630400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3AAE18-1402-48E6-A59E-B7A6FD43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66"/>
          <a:stretch>
            <a:fillRect/>
          </a:stretch>
        </p:blipFill>
        <p:spPr>
          <a:xfrm>
            <a:off x="7816796" y="2367406"/>
            <a:ext cx="4083270" cy="4647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82DB1DBB-8FB2-1B23-DE2F-D6CA7AE5A8FD}"/>
              </a:ext>
            </a:extLst>
          </p:cNvPr>
          <p:cNvSpPr/>
          <p:nvPr/>
        </p:nvSpPr>
        <p:spPr>
          <a:xfrm>
            <a:off x="5264904" y="418402"/>
            <a:ext cx="3163718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06F6FF57-BD3C-D528-89B0-618BEAF61505}"/>
              </a:ext>
            </a:extLst>
          </p:cNvPr>
          <p:cNvSpPr/>
          <p:nvPr/>
        </p:nvSpPr>
        <p:spPr>
          <a:xfrm>
            <a:off x="5791945" y="801058"/>
            <a:ext cx="20248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3- Cleaning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7BB42E-972B-0ABD-9504-E7B52AE8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635"/>
          <a:stretch>
            <a:fillRect/>
          </a:stretch>
        </p:blipFill>
        <p:spPr>
          <a:xfrm>
            <a:off x="2220304" y="1763204"/>
            <a:ext cx="4083270" cy="6058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12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AA13-DB69-31CD-8C5C-073B47B5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46216"/>
          <a:stretch>
            <a:fillRect/>
          </a:stretch>
        </p:blipFill>
        <p:spPr>
          <a:xfrm>
            <a:off x="146829" y="1858639"/>
            <a:ext cx="6537000" cy="6134956"/>
          </a:xfrm>
          <a:prstGeom prst="rect">
            <a:avLst/>
          </a:prstGeom>
        </p:spPr>
      </p:pic>
      <p:sp>
        <p:nvSpPr>
          <p:cNvPr id="4" name="Shape 2">
            <a:extLst>
              <a:ext uri="{FF2B5EF4-FFF2-40B4-BE49-F238E27FC236}">
                <a16:creationId xmlns:a16="http://schemas.microsoft.com/office/drawing/2014/main" id="{E4E2631E-CB1B-365E-F6A1-311BEB630FD7}"/>
              </a:ext>
            </a:extLst>
          </p:cNvPr>
          <p:cNvSpPr/>
          <p:nvPr/>
        </p:nvSpPr>
        <p:spPr>
          <a:xfrm>
            <a:off x="4600921" y="279993"/>
            <a:ext cx="5167162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589D374-7F54-7CC8-CA7B-E95419B2A543}"/>
              </a:ext>
            </a:extLst>
          </p:cNvPr>
          <p:cNvSpPr/>
          <p:nvPr/>
        </p:nvSpPr>
        <p:spPr>
          <a:xfrm>
            <a:off x="5695740" y="622534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4- Dimensions &amp; Facts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38DAC-0E42-4751-F85A-09A87FE6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704835" y="1847753"/>
            <a:ext cx="5551032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91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9548" y="249124"/>
            <a:ext cx="9848306" cy="547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SQL Queries Answering Business Questions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334334" y="2358747"/>
            <a:ext cx="6463938" cy="108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latin typeface="Bitter" pitchFamily="34" charset="0"/>
                <a:ea typeface="Bitter" pitchFamily="34" charset="-122"/>
                <a:cs typeface="Bitter" pitchFamily="34" charset="-120"/>
              </a:rPr>
              <a:t>Strategic business questions drive our data warehouse design,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latin typeface="Bitter" pitchFamily="34" charset="0"/>
                <a:ea typeface="Bitter" pitchFamily="34" charset="-122"/>
                <a:cs typeface="Bitter" pitchFamily="34" charset="-120"/>
              </a:rPr>
              <a:t> enabling powerful analytical capabilities across all operational dimensions.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4334" y="4136957"/>
            <a:ext cx="3884057" cy="1222533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29120" y="4337714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Sales Performance Analysis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9120" y="4754193"/>
            <a:ext cx="349448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i="1" dirty="0">
                <a:latin typeface="Bitter" pitchFamily="34" charset="0"/>
                <a:ea typeface="Bitter" pitchFamily="34" charset="-122"/>
                <a:cs typeface="Bitter" pitchFamily="34" charset="-120"/>
              </a:rPr>
              <a:t>"What are  top 10 products </a:t>
            </a:r>
            <a:r>
              <a:rPr lang="en-US" sz="1350" dirty="0"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350" i="1" dirty="0">
                <a:latin typeface="Bitter" pitchFamily="34" charset="0"/>
                <a:ea typeface="Bitter" pitchFamily="34" charset="-122"/>
                <a:cs typeface="Bitter" pitchFamily="34" charset="-120"/>
              </a:rPr>
              <a:t>?"</a:t>
            </a:r>
            <a:endParaRPr lang="en-US" sz="13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4B9263-1520-9F06-EE06-2CEE8B29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14" y="1378485"/>
            <a:ext cx="6463938" cy="6270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 14">
            <a:extLst>
              <a:ext uri="{FF2B5EF4-FFF2-40B4-BE49-F238E27FC236}">
                <a16:creationId xmlns:a16="http://schemas.microsoft.com/office/drawing/2014/main" id="{CD103A7D-6110-9749-CBD0-FBFAA4AAFD51}"/>
              </a:ext>
            </a:extLst>
          </p:cNvPr>
          <p:cNvSpPr/>
          <p:nvPr/>
        </p:nvSpPr>
        <p:spPr>
          <a:xfrm>
            <a:off x="247248" y="6186744"/>
            <a:ext cx="6463938" cy="725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latin typeface="Bitter" pitchFamily="34" charset="0"/>
                <a:ea typeface="Bitter" pitchFamily="34" charset="-122"/>
                <a:cs typeface="Bitter" pitchFamily="34" charset="-120"/>
              </a:rPr>
              <a:t>Power BI transforms these SQL insights into interactive dashboards, business monitoring for stakeholders across the organization.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70914-22EF-95E7-831F-A528CEDD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F70E719C-4209-4DDC-A7DB-1105B11C1558}"/>
              </a:ext>
            </a:extLst>
          </p:cNvPr>
          <p:cNvSpPr/>
          <p:nvPr/>
        </p:nvSpPr>
        <p:spPr>
          <a:xfrm>
            <a:off x="8200494" y="654500"/>
            <a:ext cx="3884057" cy="1222533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9C8D406-D20E-B4E5-4C0A-084C8858A1FF}"/>
              </a:ext>
            </a:extLst>
          </p:cNvPr>
          <p:cNvSpPr/>
          <p:nvPr/>
        </p:nvSpPr>
        <p:spPr>
          <a:xfrm>
            <a:off x="8395280" y="855257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Sales Performance Analysis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698472A-15A6-5319-96B2-C6EC33F2F54D}"/>
              </a:ext>
            </a:extLst>
          </p:cNvPr>
          <p:cNvSpPr/>
          <p:nvPr/>
        </p:nvSpPr>
        <p:spPr>
          <a:xfrm>
            <a:off x="8395280" y="1271736"/>
            <a:ext cx="349448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i="1" dirty="0">
                <a:latin typeface="Bitter" pitchFamily="34" charset="0"/>
              </a:rPr>
              <a:t>Sales trend by month and Quarter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91366-D575-F479-740E-03E413F9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51"/>
          <a:stretch>
            <a:fillRect/>
          </a:stretch>
        </p:blipFill>
        <p:spPr>
          <a:xfrm>
            <a:off x="7315200" y="2219576"/>
            <a:ext cx="5822832" cy="5909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C1A7B-C1C7-7741-541E-E024B87F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25" y="2219576"/>
            <a:ext cx="6236128" cy="5763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6659DFC1-53EE-D7E4-350B-2AE8D7207E8C}"/>
              </a:ext>
            </a:extLst>
          </p:cNvPr>
          <p:cNvSpPr/>
          <p:nvPr/>
        </p:nvSpPr>
        <p:spPr>
          <a:xfrm>
            <a:off x="1070352" y="654500"/>
            <a:ext cx="5167162" cy="1222533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522B1C08-C221-1B17-0B3F-D0B371F61004}"/>
              </a:ext>
            </a:extLst>
          </p:cNvPr>
          <p:cNvSpPr/>
          <p:nvPr/>
        </p:nvSpPr>
        <p:spPr>
          <a:xfrm>
            <a:off x="1265138" y="855257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Sales</a:t>
            </a:r>
            <a:r>
              <a:rPr lang="en-US" sz="16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 Performance Analysis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4C995C4-C431-B72F-0ACB-43E12CA91A55}"/>
              </a:ext>
            </a:extLst>
          </p:cNvPr>
          <p:cNvSpPr/>
          <p:nvPr/>
        </p:nvSpPr>
        <p:spPr>
          <a:xfrm>
            <a:off x="1265138" y="1271736"/>
            <a:ext cx="349448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50" i="1" dirty="0">
                <a:latin typeface="Bitter" pitchFamily="34" charset="0"/>
              </a:rPr>
              <a:t>Regional</a:t>
            </a:r>
            <a:r>
              <a:rPr lang="en-US" sz="1350" dirty="0"/>
              <a:t> </a:t>
            </a:r>
            <a:r>
              <a:rPr lang="en-US" sz="1350" i="1" dirty="0">
                <a:latin typeface="Bitter" pitchFamily="34" charset="0"/>
              </a:rPr>
              <a:t>customer analysis (who buys the most, and where</a:t>
            </a:r>
            <a:r>
              <a:rPr lang="en-US" sz="1350" dirty="0">
                <a:latin typeface="Bitter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818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flipH="1">
            <a:off x="894278" y="2177143"/>
            <a:ext cx="45719" cy="1891342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99AEA42-5610-D2C7-9B8C-3BDFBB0ECC47}"/>
              </a:ext>
            </a:extLst>
          </p:cNvPr>
          <p:cNvSpPr/>
          <p:nvPr/>
        </p:nvSpPr>
        <p:spPr>
          <a:xfrm>
            <a:off x="1295697" y="2057281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Business Intelligence Report: Visual Insights &amp; Market Overview</a:t>
            </a:r>
            <a:endParaRPr lang="en-US" sz="4400" dirty="0">
              <a:latin typeface="Bitter" panose="020B060402020202020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69F20E9-D75E-8DDB-B16E-BAA10E074E52}"/>
              </a:ext>
            </a:extLst>
          </p:cNvPr>
          <p:cNvSpPr/>
          <p:nvPr/>
        </p:nvSpPr>
        <p:spPr>
          <a:xfrm>
            <a:off x="894278" y="446989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Transforming raw data into strategic advantage through advanced analytics and visualization technologies</a:t>
            </a:r>
            <a:endParaRPr lang="en-US" sz="190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C7426-E90D-557E-E815-8D19099C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>
            <a:fillRect/>
          </a:stretch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E3DE0-3B1F-A2B7-5C29-EEAA70F1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05D755-C39D-EDCA-320A-93C35F31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538"/>
            <a:ext cx="14630380" cy="822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268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hank you card with blue and yellow circles&#10;&#10;AI-generated content may be incorrect.">
            <a:extLst>
              <a:ext uri="{FF2B5EF4-FFF2-40B4-BE49-F238E27FC236}">
                <a16:creationId xmlns:a16="http://schemas.microsoft.com/office/drawing/2014/main" id="{F16E4094-3661-EFAD-0790-C39F1166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4862629" cy="8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Business Context: Northwind Traders Overview</a:t>
            </a:r>
            <a:endParaRPr lang="en-US" sz="4200" dirty="0">
              <a:latin typeface="Bitter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6760" y="2421664"/>
            <a:ext cx="3718560" cy="2936200"/>
          </a:xfrm>
          <a:prstGeom prst="roundRect">
            <a:avLst>
              <a:gd name="adj" fmla="val 10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latin typeface="Bitter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Company Profile</a:t>
            </a:r>
            <a:endParaRPr lang="en-US" sz="2100" dirty="0">
              <a:latin typeface="Bitter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0120" y="3085505"/>
            <a:ext cx="3291840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Northwind Traders operates as a fictitious specialty foods import/export company, serving as an ideal case study for data warehouse implementation in the food industry.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78680" y="2410778"/>
            <a:ext cx="3718560" cy="2936200"/>
          </a:xfrm>
          <a:prstGeom prst="roundRect">
            <a:avLst>
              <a:gd name="adj" fmla="val 10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Core Operations</a:t>
            </a:r>
            <a:endParaRPr lang="en-US" sz="2100" dirty="0">
              <a:latin typeface="Bitter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2040" y="3085505"/>
            <a:ext cx="329184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Bitter" panose="020B0604020202020204" charset="0"/>
              </a:rPr>
              <a:t>Three</a:t>
            </a:r>
            <a:r>
              <a:rPr lang="en-US" sz="16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 critical business areas drive success: Sales operations, Logistics management, and Supply Chain coordination across global markets.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6760" y="5560338"/>
            <a:ext cx="7650480" cy="1912144"/>
          </a:xfrm>
          <a:prstGeom prst="roundRect">
            <a:avLst>
              <a:gd name="adj" fmla="val 16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60120" y="577369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Scale &amp; Scope</a:t>
            </a:r>
            <a:endParaRPr lang="en-US" sz="2100" dirty="0">
              <a:latin typeface="Bitter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0120" y="6235065"/>
            <a:ext cx="722376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Managing thousands of orders across diverse product lines, multiple geographic regions, and a worldwide customer base requiring sophisticated data analysis.</a:t>
            </a:r>
            <a:endParaRPr lang="en-US" sz="165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3992"/>
            <a:ext cx="5937171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Business Facts</a:t>
            </a:r>
            <a:endParaRPr lang="en-US" sz="3550" dirty="0">
              <a:latin typeface="Bitter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9604" y="1531977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Sales Facts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4" y="1969893"/>
            <a:ext cx="4071580" cy="40715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9604" y="6300073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Total sales revenue tracking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9604" y="6656427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Sales trend analysis over time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9604" y="7012781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Profit margin calculations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9604" y="7369135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Discount impact assessment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45705" y="1531977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Logistics Facts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705" y="2022991"/>
            <a:ext cx="4061341" cy="406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7"/>
          <p:cNvSpPr/>
          <p:nvPr/>
        </p:nvSpPr>
        <p:spPr>
          <a:xfrm>
            <a:off x="7545705" y="6289834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Average delivery time metrics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45705" y="6646188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Shipper performance evaluation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545705" y="7002542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Supply chain efficiency measures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45705" y="7358896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Customer satisfaction indicators</a:t>
            </a:r>
            <a:endParaRPr lang="en-US" sz="140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24044"/>
            <a:ext cx="566976" cy="5669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4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Products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649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Categories, suppliers, pricing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92404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1774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Regions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235893" y="22649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Geographic territories and markets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92404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77995" y="1774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Customers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677995" y="226492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Demographics and purchasing behavior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44435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Date &amp; Time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47852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Temporal analysis dimensions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3444359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35893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Shippers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5235893" y="47852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Delivery service providers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995" y="3444359"/>
            <a:ext cx="566976" cy="56697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677995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Suppliers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9677995" y="47852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Product source management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601772"/>
            <a:ext cx="566976" cy="566976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793790" y="6452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Employees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793790" y="69426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Sales and operational staff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735E-19AF-CFC1-D275-C9288C31DC45}"/>
              </a:ext>
            </a:extLst>
          </p:cNvPr>
          <p:cNvSpPr txBox="1"/>
          <p:nvPr/>
        </p:nvSpPr>
        <p:spPr>
          <a:xfrm>
            <a:off x="3961707" y="174146"/>
            <a:ext cx="7315200" cy="49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u="sng" dirty="0">
                <a:latin typeface="Bitter" panose="020B0604020202020204" charset="0"/>
              </a:rPr>
              <a:t>Business Dimensions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5EC50-D76A-0401-681D-5F57AEBF6FC6}"/>
              </a:ext>
            </a:extLst>
          </p:cNvPr>
          <p:cNvSpPr txBox="1"/>
          <p:nvPr/>
        </p:nvSpPr>
        <p:spPr>
          <a:xfrm>
            <a:off x="511628" y="274981"/>
            <a:ext cx="6803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Bitter" panose="020B0604020202020204" charset="0"/>
                <a:ea typeface="Outfit Bold" pitchFamily="34" charset="-122"/>
              </a:rPr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A7A85-303B-5761-2FB0-A72036EC6685}"/>
              </a:ext>
            </a:extLst>
          </p:cNvPr>
          <p:cNvSpPr txBox="1"/>
          <p:nvPr/>
        </p:nvSpPr>
        <p:spPr>
          <a:xfrm>
            <a:off x="511628" y="1673088"/>
            <a:ext cx="470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Bitter" panose="020B0604020202020204" charset="0"/>
                <a:ea typeface="Outfit Bold" pitchFamily="34" charset="-122"/>
              </a:rPr>
              <a:t>Why</a:t>
            </a:r>
            <a:r>
              <a:rPr lang="en-US" sz="3000" dirty="0">
                <a:latin typeface="Bitter" panose="020B0604020202020204" charset="0"/>
              </a:rPr>
              <a:t> </a:t>
            </a:r>
            <a:r>
              <a:rPr lang="en-US" sz="3000" b="1" dirty="0">
                <a:latin typeface="Bitter" panose="020B0604020202020204" charset="0"/>
                <a:ea typeface="Outfit Bold" pitchFamily="34" charset="-122"/>
              </a:rPr>
              <a:t>Star Schema 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C2100B-3654-0533-2078-FE16CD348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701047"/>
              </p:ext>
            </p:extLst>
          </p:nvPr>
        </p:nvGraphicFramePr>
        <p:xfrm>
          <a:off x="-1187662" y="2739440"/>
          <a:ext cx="8697685" cy="3995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logo with blue circles and text&#10;&#10;AI-generated content may be incorrect.">
            <a:extLst>
              <a:ext uri="{FF2B5EF4-FFF2-40B4-BE49-F238E27FC236}">
                <a16:creationId xmlns:a16="http://schemas.microsoft.com/office/drawing/2014/main" id="{0A907976-F0D8-2642-5CCA-B266BCA22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329" y="3073137"/>
            <a:ext cx="5388844" cy="2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9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 Schema Design for Northwind Traders</a:t>
            </a:r>
            <a:endParaRPr lang="en-US" sz="4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3912059-1BC1-A750-7273-113C2F40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79" y="1001061"/>
            <a:ext cx="8136840" cy="62246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9173" y="242947"/>
            <a:ext cx="11348442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Warehouse Architecture:  Kimball's Approach </a:t>
            </a:r>
            <a:endParaRPr lang="en-US" sz="3400" dirty="0"/>
          </a:p>
        </p:txBody>
      </p:sp>
      <p:pic>
        <p:nvPicPr>
          <p:cNvPr id="5" name="Picture 4" descr="Several types of data warehouse&#10;&#10;AI-generated content may be incorrect.">
            <a:extLst>
              <a:ext uri="{FF2B5EF4-FFF2-40B4-BE49-F238E27FC236}">
                <a16:creationId xmlns:a16="http://schemas.microsoft.com/office/drawing/2014/main" id="{7DA8F386-4047-22DE-C678-6E7FAAB4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" y="861953"/>
            <a:ext cx="12344400" cy="7124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322" y="675680"/>
            <a:ext cx="6855143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Implementation Strategy</a:t>
            </a:r>
            <a:endParaRPr lang="en-US" sz="3500" dirty="0">
              <a:latin typeface="Bitter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5061" y="2048896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5061" y="2359292"/>
            <a:ext cx="4173855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5061" y="2503001"/>
            <a:ext cx="22294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Staging Area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5061" y="2899360"/>
            <a:ext cx="417385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Raw data ingestion and initial storage for processing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125012" y="2048896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125012" y="2359292"/>
            <a:ext cx="4173855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25012" y="2503001"/>
            <a:ext cx="22294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Data Profiling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25012" y="2899360"/>
            <a:ext cx="417385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Quality assessment and pattern discovery across datasets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494962" y="2048896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494962" y="2359292"/>
            <a:ext cx="4173855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94962" y="2503001"/>
            <a:ext cx="239565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Cleaning &amp; Handling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494962" y="2899360"/>
            <a:ext cx="417385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Standardization, deduplication, and error correction processes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5061" y="3831143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55061" y="4141539"/>
            <a:ext cx="6358771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5061" y="4285247"/>
            <a:ext cx="297715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DWH Facts &amp; Dimensions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5061" y="4681606"/>
            <a:ext cx="635877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Structured modeling with fact tables and dimension hierarchies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309927" y="3831143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309927" y="4141539"/>
            <a:ext cx="6358890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309927" y="4285247"/>
            <a:ext cx="228707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Business Questions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309927" y="4681606"/>
            <a:ext cx="635889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Analytics-ready data supporting key business insights</a:t>
            </a:r>
            <a:endParaRPr lang="en-US" sz="1500" dirty="0">
              <a:latin typeface="Bitter" panose="020B0604020202020204" charset="0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491" y="5721429"/>
            <a:ext cx="4120039" cy="1765697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858322" y="7082909"/>
            <a:ext cx="44765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821085" y="7082909"/>
            <a:ext cx="795849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>
            <a:extLst>
              <a:ext uri="{FF2B5EF4-FFF2-40B4-BE49-F238E27FC236}">
                <a16:creationId xmlns:a16="http://schemas.microsoft.com/office/drawing/2014/main" id="{74238E66-7D44-2084-F73E-09F6BF80367C}"/>
              </a:ext>
            </a:extLst>
          </p:cNvPr>
          <p:cNvSpPr/>
          <p:nvPr/>
        </p:nvSpPr>
        <p:spPr>
          <a:xfrm>
            <a:off x="2993812" y="545743"/>
            <a:ext cx="3163718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C810B892-F948-3D31-9C84-CBF9107A4839}"/>
              </a:ext>
            </a:extLst>
          </p:cNvPr>
          <p:cNvSpPr/>
          <p:nvPr/>
        </p:nvSpPr>
        <p:spPr>
          <a:xfrm>
            <a:off x="3520853" y="928399"/>
            <a:ext cx="20248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1- Staging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48ADB-C110-3AC0-2FB5-9C864A5D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389"/>
          <a:stretch>
            <a:fillRect/>
          </a:stretch>
        </p:blipFill>
        <p:spPr>
          <a:xfrm>
            <a:off x="1399377" y="2024907"/>
            <a:ext cx="6686883" cy="5985566"/>
          </a:xfrm>
          <a:prstGeom prst="rect">
            <a:avLst/>
          </a:prstGeom>
        </p:spPr>
      </p:pic>
      <p:sp>
        <p:nvSpPr>
          <p:cNvPr id="8" name="Shape 2">
            <a:extLst>
              <a:ext uri="{FF2B5EF4-FFF2-40B4-BE49-F238E27FC236}">
                <a16:creationId xmlns:a16="http://schemas.microsoft.com/office/drawing/2014/main" id="{635D022B-364C-FF8B-F8DB-A88DC4D08600}"/>
              </a:ext>
            </a:extLst>
          </p:cNvPr>
          <p:cNvSpPr/>
          <p:nvPr/>
        </p:nvSpPr>
        <p:spPr>
          <a:xfrm>
            <a:off x="11178705" y="680105"/>
            <a:ext cx="1915886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DFCE7B-3C32-B06E-DC5E-CAB90FFCB952}"/>
              </a:ext>
            </a:extLst>
          </p:cNvPr>
          <p:cNvSpPr/>
          <p:nvPr/>
        </p:nvSpPr>
        <p:spPr>
          <a:xfrm>
            <a:off x="10770048" y="1026816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2- Profiling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CFA0ED-58D3-6A7F-7BA2-5FCA91FD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097"/>
          <a:stretch>
            <a:fillRect/>
          </a:stretch>
        </p:blipFill>
        <p:spPr>
          <a:xfrm>
            <a:off x="10134519" y="2625921"/>
            <a:ext cx="3564590" cy="42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416</Words>
  <Application>Microsoft Office PowerPoint</Application>
  <PresentationFormat>Custom</PresentationFormat>
  <Paragraphs>90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Outfit Bold</vt:lpstr>
      <vt:lpstr>Bitter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Rana</dc:creator>
  <cp:lastModifiedBy>Belal 20211120</cp:lastModifiedBy>
  <cp:revision>9</cp:revision>
  <dcterms:created xsi:type="dcterms:W3CDTF">2025-09-25T19:53:13Z</dcterms:created>
  <dcterms:modified xsi:type="dcterms:W3CDTF">2025-11-11T01:00:49Z</dcterms:modified>
</cp:coreProperties>
</file>